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56" r:id="rId2"/>
    <p:sldId id="333" r:id="rId3"/>
    <p:sldId id="334" r:id="rId4"/>
    <p:sldId id="335" r:id="rId5"/>
    <p:sldId id="336" r:id="rId6"/>
    <p:sldId id="337" r:id="rId7"/>
    <p:sldId id="338" r:id="rId8"/>
    <p:sldId id="339" r:id="rId9"/>
    <p:sldId id="341" r:id="rId10"/>
    <p:sldId id="342" r:id="rId11"/>
    <p:sldId id="344" r:id="rId12"/>
    <p:sldId id="345" r:id="rId13"/>
    <p:sldId id="347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4" r:id="rId37"/>
    <p:sldId id="375" r:id="rId38"/>
    <p:sldId id="376" r:id="rId39"/>
    <p:sldId id="377" r:id="rId40"/>
    <p:sldId id="378" r:id="rId41"/>
    <p:sldId id="380" r:id="rId42"/>
    <p:sldId id="381" r:id="rId43"/>
    <p:sldId id="383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459" r:id="rId52"/>
    <p:sldId id="460" r:id="rId53"/>
    <p:sldId id="461" r:id="rId54"/>
    <p:sldId id="462" r:id="rId55"/>
    <p:sldId id="464" r:id="rId56"/>
    <p:sldId id="465" r:id="rId57"/>
    <p:sldId id="466" r:id="rId58"/>
    <p:sldId id="467" r:id="rId59"/>
    <p:sldId id="468" r:id="rId60"/>
    <p:sldId id="490" r:id="rId61"/>
    <p:sldId id="469" r:id="rId62"/>
    <p:sldId id="392" r:id="rId63"/>
    <p:sldId id="393" r:id="rId64"/>
    <p:sldId id="394" r:id="rId65"/>
    <p:sldId id="395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4" r:id="rId83"/>
    <p:sldId id="413" r:id="rId84"/>
    <p:sldId id="415" r:id="rId85"/>
    <p:sldId id="416" r:id="rId86"/>
    <p:sldId id="418" r:id="rId87"/>
    <p:sldId id="419" r:id="rId88"/>
    <p:sldId id="420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9" r:id="rId105"/>
    <p:sldId id="440" r:id="rId106"/>
    <p:sldId id="441" r:id="rId107"/>
    <p:sldId id="443" r:id="rId108"/>
    <p:sldId id="445" r:id="rId109"/>
    <p:sldId id="446" r:id="rId110"/>
    <p:sldId id="448" r:id="rId111"/>
    <p:sldId id="449" r:id="rId112"/>
    <p:sldId id="450" r:id="rId113"/>
    <p:sldId id="451" r:id="rId114"/>
    <p:sldId id="452" r:id="rId115"/>
    <p:sldId id="456" r:id="rId116"/>
    <p:sldId id="458" r:id="rId117"/>
    <p:sldId id="470" r:id="rId118"/>
    <p:sldId id="473" r:id="rId119"/>
    <p:sldId id="474" r:id="rId120"/>
    <p:sldId id="475" r:id="rId121"/>
    <p:sldId id="476" r:id="rId122"/>
    <p:sldId id="477" r:id="rId123"/>
    <p:sldId id="478" r:id="rId124"/>
    <p:sldId id="480" r:id="rId125"/>
    <p:sldId id="482" r:id="rId126"/>
    <p:sldId id="483" r:id="rId127"/>
    <p:sldId id="484" r:id="rId128"/>
    <p:sldId id="485" r:id="rId129"/>
    <p:sldId id="486" r:id="rId130"/>
    <p:sldId id="487" r:id="rId131"/>
    <p:sldId id="488" r:id="rId132"/>
    <p:sldId id="489" r:id="rId133"/>
    <p:sldId id="332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 autoAdjust="0"/>
  </p:normalViewPr>
  <p:slideViewPr>
    <p:cSldViewPr snapToGrid="0">
      <p:cViewPr varScale="1">
        <p:scale>
          <a:sx n="64" d="100"/>
          <a:sy n="64" d="100"/>
        </p:scale>
        <p:origin x="56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F5FA-2AAF-498D-AFCA-51FB0D034A1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4AB2-E89A-4DF4-A876-975D7FBC8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6E571-967D-4275-BE62-B9B480D4784B}" type="datetime1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AFC6-FAF9-424A-9BEA-BC8C6755DA3D}" type="datetime1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9503B-70A5-4F12-AABB-7B3A773876B9}" type="datetime1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3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EC60-EF04-4B60-A32B-A40FCE4E460A}" type="datetime1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6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555A-FC5E-4496-AED2-7FA31D139C83}" type="datetime1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9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A5F1-9260-478E-B20F-1A8ABF89FB82}" type="datetime1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2BA2B-3B1F-4E1F-B2DD-C1A3D5309ED1}" type="datetime1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7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1C582-8DCC-47DD-B3DF-A6A84DD63559}" type="datetime1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D2BA6-19BB-4D9B-909C-48E9001C6780}" type="datetime1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5E86-23E4-4686-B7B7-15EF4B618786}" type="datetime1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1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4E3C-ADCD-483A-9BD8-C8ACF9BF6FEB}" type="datetime1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6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B6AB2-0519-4530-A396-7A6A760E1950}" type="datetime1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1332D-C347-4A08-BEBF-37FDE9C4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7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5.png"/><Relationship Id="rId4" Type="http://schemas.openxmlformats.org/officeDocument/2006/relationships/image" Target="../media/image17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8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5.png"/><Relationship Id="rId4" Type="http://schemas.openxmlformats.org/officeDocument/2006/relationships/image" Target="../media/image17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8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7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7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75.png"/><Relationship Id="rId7" Type="http://schemas.openxmlformats.org/officeDocument/2006/relationships/image" Target="../media/image20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19481"/>
            <a:ext cx="9144000" cy="1655762"/>
          </a:xfrm>
        </p:spPr>
        <p:txBody>
          <a:bodyPr/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Vincenzo Eugenio Corallo, </a:t>
            </a:r>
            <a:r>
              <a:rPr lang="it-IT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D</a:t>
            </a:r>
          </a:p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Sapienza Università di Roma</a:t>
            </a:r>
          </a:p>
          <a:p>
            <a:r>
              <a:rPr lang="it-IT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vincenzo.corallo@uniroma1.it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 bwMode="gray">
          <a:xfrm>
            <a:off x="1524000" y="1244838"/>
            <a:ext cx="9144000" cy="1719317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36000" tIns="36000" rIns="36000" bIns="36000" anchor="ctr"/>
          <a:lstStyle/>
          <a:p>
            <a:pPr algn="ctr" defTabSz="1039020" fontAlgn="auto">
              <a:spcBef>
                <a:spcPts val="0"/>
              </a:spcBef>
              <a:spcAft>
                <a:spcPts val="0"/>
              </a:spcAft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Richiami di Finanza Matematica</a:t>
            </a:r>
            <a:endParaRPr lang="it-IT" altLang="it-IT" sz="3600" b="1" i="1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</a:t>
            </a:fld>
            <a:endParaRPr lang="en-US"/>
          </a:p>
        </p:txBody>
      </p:sp>
      <p:sp>
        <p:nvSpPr>
          <p:cNvPr id="8" name="Sottotitolo 3"/>
          <p:cNvSpPr txBox="1">
            <a:spLocks/>
          </p:cNvSpPr>
          <p:nvPr/>
        </p:nvSpPr>
        <p:spPr bwMode="auto">
          <a:xfrm>
            <a:off x="1527972" y="3127656"/>
            <a:ext cx="9140028" cy="6644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wrap="none"/>
          <a:lstStyle>
            <a:defPPr>
              <a:defRPr lang="it-IT"/>
            </a:defPPr>
            <a:lvl1pPr marL="342900" indent="-342900" eaLnBrk="1" hangingPunct="1">
              <a:spcBef>
                <a:spcPct val="20000"/>
              </a:spcBef>
              <a:defRPr sz="1600" b="1">
                <a:solidFill>
                  <a:srgbClr val="003A79"/>
                </a:solidFill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it-IT" altLang="it-IT" sz="24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Introduzione all’Ingegneria Finanziaria</a:t>
            </a:r>
            <a:r>
              <a:rPr lang="it-IT" altLang="it-IT" sz="20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t-IT" altLang="it-IT" sz="20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altLang="it-IT" sz="1800" i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Seminario Professionalizzante</a:t>
            </a:r>
            <a:endParaRPr lang="it-IT" altLang="it-IT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944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Rischio di cambio  (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Forex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89" y="2312300"/>
            <a:ext cx="98679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«quanto» su indici esteri - 4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6" y="2101451"/>
            <a:ext cx="8463170" cy="462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Volatilità stocastica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2171493"/>
            <a:ext cx="98869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Volatilità stocastica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923" y="2070447"/>
            <a:ext cx="98202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195" y="2908854"/>
            <a:ext cx="970597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328" y="5014703"/>
            <a:ext cx="9744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Strike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della volatilità implicita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958" y="2026882"/>
            <a:ext cx="7481267" cy="4734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Struttura per scadenza della volatilità implicita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7" y="2490372"/>
            <a:ext cx="9953625" cy="2771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6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Struttura per scadenza della volatilità implicita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635" y="2028915"/>
            <a:ext cx="4837044" cy="3969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287" y="5844615"/>
            <a:ext cx="98774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volatilità locale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2719595"/>
            <a:ext cx="98679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Dupire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069" y="3166857"/>
            <a:ext cx="3724275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536" y="2101505"/>
            <a:ext cx="9925050" cy="4086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68" y="2101919"/>
            <a:ext cx="22574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Dupire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313541"/>
            <a:ext cx="9906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volatilità stocastica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109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762" y="2239621"/>
            <a:ext cx="98964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La struttura a termine dei tassi di interesse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14" y="2298214"/>
            <a:ext cx="9839325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19" y="3127100"/>
            <a:ext cx="2152650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586" y="3958051"/>
            <a:ext cx="9886950" cy="1247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150" y="3248025"/>
            <a:ext cx="781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volatilità stocastica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562" y="2171906"/>
            <a:ext cx="5286375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502" y="2200481"/>
            <a:ext cx="1190625" cy="40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536" y="2862470"/>
            <a:ext cx="8591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volatilità stocastica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86" y="2052226"/>
            <a:ext cx="9810750" cy="410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366" y="6170541"/>
            <a:ext cx="32194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modello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Heston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100262"/>
            <a:ext cx="9906000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757" y="4714252"/>
            <a:ext cx="3514725" cy="371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782" y="5035825"/>
            <a:ext cx="8039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modello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Heston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2445233"/>
            <a:ext cx="97917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Il modello SABR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2329893"/>
            <a:ext cx="98012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salti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91" y="2448339"/>
            <a:ext cx="9801225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64" y="2442955"/>
            <a:ext cx="3114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Modelli con salti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12" y="2463454"/>
            <a:ext cx="9858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su tasso di interesse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729" y="2019838"/>
            <a:ext cx="8830297" cy="48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su tassi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Libor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325" y="2090327"/>
            <a:ext cx="9801225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503" y="2870129"/>
            <a:ext cx="9810750" cy="2409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87" y="5228101"/>
            <a:ext cx="9795219" cy="1458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9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su tassi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Libor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359" y="2195304"/>
            <a:ext cx="9734550" cy="400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807" y="2583346"/>
            <a:ext cx="5810250" cy="419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4381" y="2632212"/>
            <a:ext cx="2257425" cy="381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9500" y="2660789"/>
            <a:ext cx="552450" cy="323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3962" y="3799856"/>
            <a:ext cx="9744075" cy="1743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406" y="2999963"/>
            <a:ext cx="31432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Relazione tra rendimento e prezzo del bond: capitalizzazione composta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8" y="2090737"/>
            <a:ext cx="9906000" cy="2676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18" y="4790451"/>
            <a:ext cx="98202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La formula di Black per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1" y="4786311"/>
            <a:ext cx="3352800" cy="485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12" y="2170339"/>
            <a:ext cx="9731714" cy="4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La formula di Black per 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879" y="2004087"/>
            <a:ext cx="7908354" cy="3333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372" y="5315954"/>
            <a:ext cx="7610592" cy="15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arrears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2" y="2634081"/>
            <a:ext cx="9820275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84" y="3778944"/>
            <a:ext cx="98202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Floorlet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arrears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2171908"/>
            <a:ext cx="98964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4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92" y="2101094"/>
            <a:ext cx="977265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892" y="3831946"/>
            <a:ext cx="96488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 -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arity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089" y="2036502"/>
            <a:ext cx="7628075" cy="47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033796"/>
            <a:ext cx="9867900" cy="257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14" y="2075621"/>
            <a:ext cx="2962275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168" y="4753594"/>
            <a:ext cx="3286125" cy="352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907" y="4792524"/>
            <a:ext cx="5257800" cy="3143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375" y="5121340"/>
            <a:ext cx="7315200" cy="352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38" y="5086759"/>
            <a:ext cx="2590800" cy="361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593" y="5430283"/>
            <a:ext cx="44481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83" y="2125730"/>
            <a:ext cx="2619375" cy="40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288" y="2145609"/>
            <a:ext cx="6086475" cy="4000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561" y="2477120"/>
            <a:ext cx="9705975" cy="2162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607" y="4323724"/>
            <a:ext cx="97821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9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219531"/>
            <a:ext cx="98583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La formula di Black per le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129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2481467"/>
            <a:ext cx="98488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Capitalizzazione semplice e continua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05" y="2089911"/>
            <a:ext cx="7334250" cy="4010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10" y="6030561"/>
            <a:ext cx="98488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La formula di Black per le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europee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87" y="2074223"/>
            <a:ext cx="459254" cy="204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80" y="2246069"/>
            <a:ext cx="8156738" cy="46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 –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09" y="2048467"/>
            <a:ext cx="9422710" cy="47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Cap –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Swaption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209925"/>
            <a:ext cx="590550" cy="438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362325"/>
            <a:ext cx="590550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86" y="3504786"/>
            <a:ext cx="590550" cy="438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53" y="6420678"/>
            <a:ext cx="98232" cy="7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85" y="6389270"/>
            <a:ext cx="590550" cy="16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2645880"/>
            <a:ext cx="98202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Referenze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3912" y="2266121"/>
            <a:ext cx="10201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sz="24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Cesari, Riccardo (2009). </a:t>
            </a:r>
            <a:r>
              <a:rPr lang="it-IT" altLang="it-IT" sz="24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Introduzione alla Finanza Matematica – Derivati, Prezzi e Coperture</a:t>
            </a:r>
            <a:r>
              <a:rPr lang="it-IT" altLang="it-IT" sz="24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altLang="it-IT" sz="2400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Springer</a:t>
            </a:r>
            <a:endParaRPr lang="it-IT" altLang="it-IT" sz="2400" dirty="0"/>
          </a:p>
        </p:txBody>
      </p:sp>
    </p:spTree>
    <p:extLst>
      <p:ext uri="{BB962C8B-B14F-4D97-AF65-F5344CB8AC3E}">
        <p14:creationId xmlns:p14="http://schemas.microsoft.com/office/powerpoint/2010/main" val="35970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Strategie di trading (o portafogli)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48" y="2202142"/>
            <a:ext cx="9877425" cy="185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03" y="2220360"/>
            <a:ext cx="254317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161" y="4073386"/>
            <a:ext cx="9829800" cy="175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9" y="4112105"/>
            <a:ext cx="25431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Condizione di autofinanziamento - 1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03" y="1931501"/>
            <a:ext cx="10144125" cy="472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1" y="2041457"/>
            <a:ext cx="25431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Condizione di autofinanziamento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2</a:t>
            </a:r>
            <a:endParaRPr lang="it-IT" altLang="it-IT" sz="3600" b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68" y="2886694"/>
            <a:ext cx="9648825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2052015"/>
            <a:ext cx="5391150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84" y="4596225"/>
            <a:ext cx="64865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446" y="5041832"/>
            <a:ext cx="7753350" cy="352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531" y="5413713"/>
            <a:ext cx="97155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2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Definizione di arbitraggio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34" y="2081627"/>
            <a:ext cx="10039350" cy="454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60" y="2120969"/>
            <a:ext cx="25431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Stretegia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replica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613162"/>
            <a:ext cx="9791700" cy="2247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92" y="2641121"/>
            <a:ext cx="25431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L’operatore Valore Attuale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134841"/>
            <a:ext cx="98583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 titoli derivati  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398436"/>
            <a:ext cx="10020300" cy="3114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2" y="2388914"/>
            <a:ext cx="2390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Mercati completi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2359504"/>
            <a:ext cx="10201275" cy="3609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28" y="2362830"/>
            <a:ext cx="2543175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69" y="3989519"/>
            <a:ext cx="23717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Somma intertemporale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89728"/>
            <a:ext cx="9906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Prodotto intertemporale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2455791"/>
            <a:ext cx="98774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Valori attuali deflazionati - 1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47" y="2284133"/>
            <a:ext cx="93345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Valori attuali deflazionati - 2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71" y="2203590"/>
            <a:ext cx="9315450" cy="2152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96" y="3948323"/>
            <a:ext cx="9382125" cy="19431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Valori attuali in valuta estera - 1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53" y="2275649"/>
            <a:ext cx="9525000" cy="3638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9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Valori attuali in valuta estera - 2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58" y="2046636"/>
            <a:ext cx="923925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01" y="5121133"/>
            <a:ext cx="9439275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259" y="6126019"/>
            <a:ext cx="4038600" cy="39052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Monotonia della struttura a termine dei prezzi degli ZCB - 1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39" y="2007508"/>
            <a:ext cx="9336361" cy="48036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4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Monotonia della struttura a termine dei prezzi degli ZCB - 2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123252"/>
            <a:ext cx="93154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Dybvig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Ingersoll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Ross</a:t>
            </a:r>
            <a:endParaRPr lang="it-IT" altLang="it-IT" sz="3600" b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31" y="2390566"/>
            <a:ext cx="9420225" cy="3209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2" y="3986004"/>
            <a:ext cx="23336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Prezzi di non arbitraggio - 1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7" y="2185987"/>
            <a:ext cx="9915525" cy="3400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18" y="5442291"/>
            <a:ext cx="99726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Introduzione ai teoremi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non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arbitraggio - 1</a:t>
            </a:r>
            <a:endParaRPr lang="it-IT" altLang="it-IT" sz="3600" b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74" y="2283931"/>
            <a:ext cx="93440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Introduzione ai teoremi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non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arbitraggio - 2</a:t>
            </a:r>
            <a:endParaRPr lang="it-IT" altLang="it-IT" sz="3600" b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13" y="2174391"/>
            <a:ext cx="9420225" cy="332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76" y="2203806"/>
            <a:ext cx="2543175" cy="40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9" y="4522717"/>
            <a:ext cx="2333625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05" y="5296723"/>
            <a:ext cx="9372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Dimostrazione euristica del I Teorema Fondamentale - 1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61" y="2519982"/>
            <a:ext cx="94297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Dimostrazione euristica del I Teorema Fondamentale - 2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365927"/>
            <a:ext cx="94297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Relazione tra l’assenza di arbitraggi e l’esistenza della misura </a:t>
            </a:r>
            <a:r>
              <a:rPr lang="it-IT" altLang="it-IT" sz="3600" b="1" i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i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i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i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74" y="2008182"/>
            <a:ext cx="9046679" cy="48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Relazione tra l’assenza di arbitraggi e l’esistenza della misura </a:t>
            </a:r>
            <a:r>
              <a:rPr lang="it-IT" altLang="it-IT" sz="3600" b="1" i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i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i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i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95" y="2011845"/>
            <a:ext cx="9150006" cy="285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23" y="4620275"/>
            <a:ext cx="8839204" cy="21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Principio della neutralità al rischio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58" y="2040627"/>
            <a:ext cx="9315450" cy="4486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64" y="2065682"/>
            <a:ext cx="2476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II Teorema Fondamentale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48" y="1996243"/>
            <a:ext cx="8415752" cy="4821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7" y="2108129"/>
            <a:ext cx="2371725" cy="276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80" y="5786432"/>
            <a:ext cx="27622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del cambiamento di numerario – 1	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298007"/>
            <a:ext cx="9725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del cambiamento di numerario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2010014"/>
            <a:ext cx="8564011" cy="48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Prezzi di non arbitraggio - 2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80" y="2114756"/>
            <a:ext cx="9848850" cy="2867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19" y="5167103"/>
            <a:ext cx="9925050" cy="85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03" y="2160317"/>
            <a:ext cx="2390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del cambiamento di numerario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57410"/>
            <a:ext cx="94488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Teorema del cambiamento di numerario - 4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2438813"/>
            <a:ext cx="9515475" cy="2914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10" y="2403611"/>
            <a:ext cx="2476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1 (opzionale)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38" y="2061125"/>
            <a:ext cx="9938507" cy="44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83" y="2021371"/>
            <a:ext cx="9867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04" y="2094920"/>
            <a:ext cx="8744365" cy="46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- 4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56" y="2091359"/>
            <a:ext cx="10086975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63" y="3175138"/>
            <a:ext cx="64293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- 5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4" y="2007705"/>
            <a:ext cx="8448365" cy="481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- 6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06" y="2249764"/>
            <a:ext cx="102584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- 7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16" y="2368824"/>
            <a:ext cx="100869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- 8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099228"/>
            <a:ext cx="100393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Hedging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-Management - 1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5" y="2470081"/>
            <a:ext cx="9906000" cy="320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52" y="3665466"/>
            <a:ext cx="25050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Esempio di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- 9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88075"/>
            <a:ext cx="101346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Swaps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40" y="2760594"/>
            <a:ext cx="9820275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3567590"/>
            <a:ext cx="98393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22" y="5010841"/>
            <a:ext cx="34861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Swap (IRS)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396783"/>
            <a:ext cx="9848850" cy="3495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7" y="2503418"/>
            <a:ext cx="27622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5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Swap (IRS)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56" y="2191370"/>
            <a:ext cx="3609975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2" y="2238581"/>
            <a:ext cx="6048375" cy="33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68" y="2590800"/>
            <a:ext cx="3762375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029" y="2528058"/>
            <a:ext cx="2733675" cy="390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329" y="2864952"/>
            <a:ext cx="9906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8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Swap (IRS)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20" y="2086389"/>
            <a:ext cx="9734550" cy="361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53" y="5673584"/>
            <a:ext cx="61245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- 1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8" y="2017790"/>
            <a:ext cx="9327666" cy="2078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41" y="4051810"/>
            <a:ext cx="8656984" cy="275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75" y="2007082"/>
            <a:ext cx="94964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35" y="4796663"/>
            <a:ext cx="98202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4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08" y="2042952"/>
            <a:ext cx="8242230" cy="48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- 4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44" y="2170874"/>
            <a:ext cx="9829800" cy="156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73" y="3789913"/>
            <a:ext cx="98583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degli IRS - 5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819" y="2041797"/>
            <a:ext cx="8895936" cy="46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Hedging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-Management - 2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77" y="2498240"/>
            <a:ext cx="99822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misura swap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167971"/>
            <a:ext cx="9791700" cy="2800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1" y="2090738"/>
            <a:ext cx="2619375" cy="390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47" y="4975569"/>
            <a:ext cx="68294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3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bootstrapping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della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yield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curve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107925"/>
            <a:ext cx="9858375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01" y="2588109"/>
            <a:ext cx="766762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973" y="3065188"/>
            <a:ext cx="9420225" cy="40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208" y="3468341"/>
            <a:ext cx="8420100" cy="43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770" y="3936726"/>
            <a:ext cx="6562725" cy="1409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836" y="5155505"/>
            <a:ext cx="9696450" cy="1238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411" y="6320038"/>
            <a:ext cx="52578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opzioni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vanilla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Call europea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2167765"/>
            <a:ext cx="9972675" cy="301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42" y="2164049"/>
            <a:ext cx="2543175" cy="40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357" y="5206861"/>
            <a:ext cx="3019425" cy="40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860" y="5260075"/>
            <a:ext cx="6191250" cy="33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86" y="5748956"/>
            <a:ext cx="4324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opzioni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vanilla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Put europea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017644"/>
            <a:ext cx="99822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03" y="2064657"/>
            <a:ext cx="2543175" cy="409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45" y="4685056"/>
            <a:ext cx="10048875" cy="200025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Moneyness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dell’opzione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959169"/>
            <a:ext cx="10134600" cy="2390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08" y="2979056"/>
            <a:ext cx="2543175" cy="4095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5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 intrinseco e valore temporale dell’opzione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172" y="1996243"/>
            <a:ext cx="9001333" cy="4766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79" y="2019506"/>
            <a:ext cx="26384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– Call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98" y="2104403"/>
            <a:ext cx="10067925" cy="2390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70" y="4480477"/>
            <a:ext cx="98488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4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– Call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289934"/>
            <a:ext cx="99917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168800"/>
            <a:ext cx="9982200" cy="3752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80" y="2230714"/>
            <a:ext cx="39528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89" y="2085892"/>
            <a:ext cx="8803810" cy="2630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51" y="4620645"/>
            <a:ext cx="8759686" cy="21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Rischio di Credito (o di Controparte)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38" y="2382489"/>
            <a:ext cx="98679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196134"/>
            <a:ext cx="99441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102952"/>
            <a:ext cx="98869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87" y="2203587"/>
            <a:ext cx="1200150" cy="32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7" y="2691022"/>
            <a:ext cx="98202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4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- 4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470495"/>
            <a:ext cx="9867900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69" y="3884960"/>
            <a:ext cx="82010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805" y="2968489"/>
            <a:ext cx="3476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- 5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93" y="2032989"/>
            <a:ext cx="8819322" cy="44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3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- 6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0" y="2095086"/>
            <a:ext cx="98583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- 7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069823"/>
            <a:ext cx="9877425" cy="377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56" y="5812317"/>
            <a:ext cx="6248400" cy="36195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- 8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069823"/>
            <a:ext cx="9877425" cy="377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56" y="5812317"/>
            <a:ext cx="6248400" cy="3619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2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- 9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055541"/>
            <a:ext cx="9944100" cy="151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59" y="3483047"/>
            <a:ext cx="9563100" cy="27146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portafoglio di arbitraggio o della PDE - 10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17" y="2098753"/>
            <a:ext cx="9236766" cy="4529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3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Rischio azionario (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Equity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8" y="2558496"/>
            <a:ext cx="98393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B&amp;S: Metodo del valor medio equivalente o della EMM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39" y="2048036"/>
            <a:ext cx="8222974" cy="48099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95" y="2958962"/>
            <a:ext cx="34385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prezzo calcolato come il valor medio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055332"/>
            <a:ext cx="9991725" cy="2190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17" y="4207561"/>
            <a:ext cx="98583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prezzo calcolato come il valor medio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0" y="2051839"/>
            <a:ext cx="8242854" cy="466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prezzo calcolato come il valor medio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336524"/>
            <a:ext cx="101631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Considerazioni sul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86" y="2089420"/>
            <a:ext cx="8839202" cy="46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Considerazioni sul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51" y="2071066"/>
            <a:ext cx="9734550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83" y="3515970"/>
            <a:ext cx="9753600" cy="2628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63" y="6094544"/>
            <a:ext cx="44196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2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Considerazioni sul modello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- 3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60" y="2063021"/>
            <a:ext cx="9316280" cy="44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Perché il rendimento atteso non entra nel prezzo dell’opzione?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96" y="2754795"/>
            <a:ext cx="9915525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greche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Delta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181" y="1999014"/>
            <a:ext cx="8916210" cy="477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greche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Delta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61" y="2072516"/>
            <a:ext cx="97536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77554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Rischio di tasso (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29" y="5675240"/>
            <a:ext cx="48006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85" y="2552697"/>
            <a:ext cx="100012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0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greche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Delta - 3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60" y="2145829"/>
            <a:ext cx="8620540" cy="3449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269" y="5458163"/>
            <a:ext cx="8683280" cy="13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greche di Black &amp;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Scholes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Vega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2185575"/>
            <a:ext cx="97821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Volatilità storica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075566"/>
            <a:ext cx="8460685" cy="1325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73" y="3392211"/>
            <a:ext cx="5469967" cy="295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13" y="3653309"/>
            <a:ext cx="8499397" cy="31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Volatilità implicita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472" y="1996243"/>
            <a:ext cx="7663196" cy="4861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105" y="5205616"/>
            <a:ext cx="5486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8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su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Forex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(FX)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00" y="2106620"/>
            <a:ext cx="8847602" cy="44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dell’opzione FX tramite EMM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2" y="2108753"/>
            <a:ext cx="98202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altLang="it-IT" sz="3600" b="1" kern="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dell’opzione FX tramite EMM - 2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34" y="2050760"/>
            <a:ext cx="9157254" cy="45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4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«quanto» su indici esteri - 1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647" y="2073963"/>
            <a:ext cx="98869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«quanto» su indici esteri - 2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86" y="2177086"/>
            <a:ext cx="10010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 Stocastici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gray">
          <a:xfrm>
            <a:off x="987493" y="614951"/>
            <a:ext cx="10217642" cy="1381292"/>
          </a:xfrm>
          <a:prstGeom prst="rect">
            <a:avLst/>
          </a:prstGeom>
          <a:solidFill>
            <a:srgbClr val="597189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horz" lIns="36000" tIns="36000" rIns="36000" bIns="36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9020">
              <a:spcBef>
                <a:spcPts val="0"/>
              </a:spcBef>
              <a:tabLst>
                <a:tab pos="3849665" algn="r"/>
                <a:tab pos="4750255" algn="r"/>
                <a:tab pos="5627511" algn="r"/>
                <a:tab pos="6493881" algn="r"/>
                <a:tab pos="7277811" algn="r"/>
                <a:tab pos="8352606" algn="r"/>
              </a:tabLst>
            </a:pPr>
            <a:r>
              <a:rPr lang="it-IT" altLang="it-IT" sz="3600" b="1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Opzioni «quanto» su indici esteri - 3 </a:t>
            </a:r>
            <a:endParaRPr lang="it-IT" altLang="it-IT" sz="3600" b="1" i="1" kern="0" dirty="0" smtClea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332D-C347-4A08-BEBF-37FDE9C42D7D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2527021"/>
            <a:ext cx="1724025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39" y="4623559"/>
            <a:ext cx="6991350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5" y="4901853"/>
            <a:ext cx="6991350" cy="314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057" y="2155480"/>
            <a:ext cx="6783848" cy="44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10433</TotalTime>
  <Words>1473</Words>
  <Application>Microsoft Office PowerPoint</Application>
  <PresentationFormat>Widescreen</PresentationFormat>
  <Paragraphs>403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8" baseType="lpstr">
      <vt:lpstr>Arial</vt:lpstr>
      <vt:lpstr>Calibri</vt:lpstr>
      <vt:lpstr>Calibri Light</vt:lpstr>
      <vt:lpstr>Times New Roman</vt:lpstr>
      <vt:lpstr>Office Theme</vt:lpstr>
      <vt:lpstr>Richiami di Finanza Matematica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  <vt:lpstr>Processi Stocastici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Corallo, Vincenzo Eugenio</dc:creator>
  <cp:lastModifiedBy>Corallo, Vincenzo Eugenio</cp:lastModifiedBy>
  <cp:revision>110</cp:revision>
  <dcterms:created xsi:type="dcterms:W3CDTF">2019-12-16T18:42:51Z</dcterms:created>
  <dcterms:modified xsi:type="dcterms:W3CDTF">2020-01-22T18:45:18Z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44f673-923e-4cdb-8bf1-dfcce5b5c514_Enabled">
    <vt:lpwstr>True</vt:lpwstr>
  </property>
  <property fmtid="{D5CDD505-2E9C-101B-9397-08002B2CF9AE}" pid="3" name="MSIP_Label_b244f673-923e-4cdb-8bf1-dfcce5b5c514_SiteId">
    <vt:lpwstr>36da45f1-dd2c-4d1f-af13-5abe46b99921</vt:lpwstr>
  </property>
  <property fmtid="{D5CDD505-2E9C-101B-9397-08002B2CF9AE}" pid="4" name="MSIP_Label_b244f673-923e-4cdb-8bf1-dfcce5b5c514_Owner">
    <vt:lpwstr>vcorallo@deloitte.it</vt:lpwstr>
  </property>
  <property fmtid="{D5CDD505-2E9C-101B-9397-08002B2CF9AE}" pid="5" name="MSIP_Label_b244f673-923e-4cdb-8bf1-dfcce5b5c514_SetDate">
    <vt:lpwstr>2019-12-16T19:06:53.6906045Z</vt:lpwstr>
  </property>
  <property fmtid="{D5CDD505-2E9C-101B-9397-08002B2CF9AE}" pid="6" name="MSIP_Label_b244f673-923e-4cdb-8bf1-dfcce5b5c514_Name">
    <vt:lpwstr>Confidential</vt:lpwstr>
  </property>
  <property fmtid="{D5CDD505-2E9C-101B-9397-08002B2CF9AE}" pid="7" name="MSIP_Label_b244f673-923e-4cdb-8bf1-dfcce5b5c514_Application">
    <vt:lpwstr>Microsoft Azure Information Protection</vt:lpwstr>
  </property>
  <property fmtid="{D5CDD505-2E9C-101B-9397-08002B2CF9AE}" pid="8" name="MSIP_Label_b244f673-923e-4cdb-8bf1-dfcce5b5c514_ActionId">
    <vt:lpwstr>f0ed7a95-e737-485f-8419-39cf4f3e5f96</vt:lpwstr>
  </property>
  <property fmtid="{D5CDD505-2E9C-101B-9397-08002B2CF9AE}" pid="9" name="MSIP_Label_b244f673-923e-4cdb-8bf1-dfcce5b5c514_Extended_MSFT_Method">
    <vt:lpwstr>Automatic</vt:lpwstr>
  </property>
  <property fmtid="{D5CDD505-2E9C-101B-9397-08002B2CF9AE}" pid="10" name="MSIP_Label_ea60d57e-af5b-4752-ac57-3e4f28ca11dc_Enabled">
    <vt:lpwstr>True</vt:lpwstr>
  </property>
  <property fmtid="{D5CDD505-2E9C-101B-9397-08002B2CF9AE}" pid="11" name="MSIP_Label_ea60d57e-af5b-4752-ac57-3e4f28ca11dc_SiteId">
    <vt:lpwstr>36da45f1-dd2c-4d1f-af13-5abe46b99921</vt:lpwstr>
  </property>
  <property fmtid="{D5CDD505-2E9C-101B-9397-08002B2CF9AE}" pid="12" name="MSIP_Label_ea60d57e-af5b-4752-ac57-3e4f28ca11dc_Owner">
    <vt:lpwstr>vcorallo@deloitte.it</vt:lpwstr>
  </property>
  <property fmtid="{D5CDD505-2E9C-101B-9397-08002B2CF9AE}" pid="13" name="MSIP_Label_ea60d57e-af5b-4752-ac57-3e4f28ca11dc_SetDate">
    <vt:lpwstr>2019-12-16T19:06:53.6916072Z</vt:lpwstr>
  </property>
  <property fmtid="{D5CDD505-2E9C-101B-9397-08002B2CF9AE}" pid="14" name="MSIP_Label_ea60d57e-af5b-4752-ac57-3e4f28ca11dc_Name">
    <vt:lpwstr>No Additional Protection</vt:lpwstr>
  </property>
  <property fmtid="{D5CDD505-2E9C-101B-9397-08002B2CF9AE}" pid="15" name="MSIP_Label_ea60d57e-af5b-4752-ac57-3e4f28ca11dc_Application">
    <vt:lpwstr>Microsoft Azure Information Protection</vt:lpwstr>
  </property>
  <property fmtid="{D5CDD505-2E9C-101B-9397-08002B2CF9AE}" pid="16" name="MSIP_Label_ea60d57e-af5b-4752-ac57-3e4f28ca11dc_ActionId">
    <vt:lpwstr>f0ed7a95-e737-485f-8419-39cf4f3e5f96</vt:lpwstr>
  </property>
  <property fmtid="{D5CDD505-2E9C-101B-9397-08002B2CF9AE}" pid="17" name="MSIP_Label_ea60d57e-af5b-4752-ac57-3e4f28ca11dc_Parent">
    <vt:lpwstr>b244f673-923e-4cdb-8bf1-dfcce5b5c514</vt:lpwstr>
  </property>
  <property fmtid="{D5CDD505-2E9C-101B-9397-08002B2CF9AE}" pid="18" name="MSIP_Label_ea60d57e-af5b-4752-ac57-3e4f28ca11dc_Extended_MSFT_Method">
    <vt:lpwstr>Automatic</vt:lpwstr>
  </property>
  <property fmtid="{D5CDD505-2E9C-101B-9397-08002B2CF9AE}" pid="19" name="Sensitivity">
    <vt:lpwstr>Confidential No Additional Protection</vt:lpwstr>
  </property>
</Properties>
</file>